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Inter Light"/>
      <p:regular r:id="rId13"/>
      <p:bold r:id="rId14"/>
      <p:italic r:id="rId15"/>
      <p:boldItalic r:id="rId16"/>
    </p:embeddedFont>
    <p:embeddedFont>
      <p:font typeface="Inter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InterLight-regular.fntdata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InterLight-italic.fntdata"/><Relationship Id="rId14" Type="http://schemas.openxmlformats.org/officeDocument/2006/relationships/font" Target="fonts/InterLight-bold.fntdata"/><Relationship Id="rId17" Type="http://schemas.openxmlformats.org/officeDocument/2006/relationships/font" Target="fonts/Inter-regular.fntdata"/><Relationship Id="rId16" Type="http://schemas.openxmlformats.org/officeDocument/2006/relationships/font" Target="fonts/InterLight-bold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Inter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Inter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b10f4d59fc_2_1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b10f4d59fc_2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b113e96251_3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b113e96251_3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10f4d59fc_2_1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b10f4d59fc_2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b113e96251_3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b113e96251_3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b113e96251_3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b113e96251_3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b113e96251_3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b113e96251_3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COUV_1">
  <p:cSld name="PSTB_C_COUV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4572000" y="430490"/>
            <a:ext cx="3780420" cy="521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4572000" y="951570"/>
            <a:ext cx="3780420" cy="2716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Inter"/>
              <a:buNone/>
              <a:defRPr b="1" i="0" sz="4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3" type="body"/>
          </p:nvPr>
        </p:nvSpPr>
        <p:spPr>
          <a:xfrm>
            <a:off x="4572000" y="3668202"/>
            <a:ext cx="3780420" cy="521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b="1" i="0" sz="1100"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b="1" i="0" sz="1100">
                <a:latin typeface="Inter"/>
                <a:ea typeface="Inter"/>
                <a:cs typeface="Inter"/>
                <a:sym typeface="Inter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4" type="pic"/>
          </p:nvPr>
        </p:nvSpPr>
        <p:spPr>
          <a:xfrm>
            <a:off x="0" y="11646"/>
            <a:ext cx="4031940" cy="418028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 C_SOMMAIRE">
  <p:cSld name="PSTB_ C_SOMMAIR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1871700" y="951570"/>
            <a:ext cx="5940540" cy="54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1871700" y="2031690"/>
            <a:ext cx="594054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 i="0" sz="1400"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TITRE">
  <p:cSld name="PSTB_C_TITR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1871701" y="3111810"/>
            <a:ext cx="540060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6"/>
          <p:cNvSpPr txBox="1"/>
          <p:nvPr>
            <p:ph type="title"/>
          </p:nvPr>
        </p:nvSpPr>
        <p:spPr>
          <a:xfrm>
            <a:off x="1876903" y="951570"/>
            <a:ext cx="5381705" cy="162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251222" y="951310"/>
            <a:ext cx="1079897" cy="54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b="1" i="0" sz="45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STB_C_TITRE_IMAGE">
  <p:cSld name="1_PSTB_C_TITRE_IMAG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4572000" y="3111810"/>
            <a:ext cx="378835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4577203" y="951570"/>
            <a:ext cx="3775096" cy="162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3492103" y="951310"/>
            <a:ext cx="1079897" cy="54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b="1" i="0" sz="45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3" name="Google Shape;83;p17"/>
          <p:cNvSpPr/>
          <p:nvPr>
            <p:ph idx="3" type="pic"/>
          </p:nvPr>
        </p:nvSpPr>
        <p:spPr>
          <a:xfrm>
            <a:off x="0" y="0"/>
            <a:ext cx="2951820" cy="419193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TEXTE_1">
  <p:cSld name="PSTB_C_TEXTE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806797" y="2031690"/>
            <a:ext cx="7545623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2" type="body"/>
          </p:nvPr>
        </p:nvSpPr>
        <p:spPr>
          <a:xfrm>
            <a:off x="806797" y="411510"/>
            <a:ext cx="7545623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TEXTE_2">
  <p:cSld name="PSTB_C_TEXTE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4028668" y="2031690"/>
            <a:ext cx="4323752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2" type="body"/>
          </p:nvPr>
        </p:nvSpPr>
        <p:spPr>
          <a:xfrm>
            <a:off x="4031940" y="411510"/>
            <a:ext cx="432048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9"/>
          <p:cNvSpPr/>
          <p:nvPr>
            <p:ph idx="3" type="pic"/>
          </p:nvPr>
        </p:nvSpPr>
        <p:spPr>
          <a:xfrm>
            <a:off x="0" y="11646"/>
            <a:ext cx="3491880" cy="4180284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TEXTE_3">
  <p:cSld name="PSTB_C_TEXTE_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806797" y="2031690"/>
            <a:ext cx="3495173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2" type="body"/>
          </p:nvPr>
        </p:nvSpPr>
        <p:spPr>
          <a:xfrm>
            <a:off x="806797" y="411510"/>
            <a:ext cx="3495173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3" type="body"/>
          </p:nvPr>
        </p:nvSpPr>
        <p:spPr>
          <a:xfrm>
            <a:off x="4859875" y="2031690"/>
            <a:ext cx="3495173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4" type="body"/>
          </p:nvPr>
        </p:nvSpPr>
        <p:spPr>
          <a:xfrm>
            <a:off x="4859875" y="411510"/>
            <a:ext cx="3495173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TEXTE_4">
  <p:cSld name="PSTB_C_TEXTE_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806797" y="2031690"/>
            <a:ext cx="2146821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2" type="body"/>
          </p:nvPr>
        </p:nvSpPr>
        <p:spPr>
          <a:xfrm>
            <a:off x="3495670" y="2031690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3" type="body"/>
          </p:nvPr>
        </p:nvSpPr>
        <p:spPr>
          <a:xfrm>
            <a:off x="3495670" y="411510"/>
            <a:ext cx="216000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4" type="body"/>
          </p:nvPr>
        </p:nvSpPr>
        <p:spPr>
          <a:xfrm>
            <a:off x="6197722" y="2031690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5" type="body"/>
          </p:nvPr>
        </p:nvSpPr>
        <p:spPr>
          <a:xfrm>
            <a:off x="6197722" y="411510"/>
            <a:ext cx="216000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6" type="body"/>
          </p:nvPr>
        </p:nvSpPr>
        <p:spPr>
          <a:xfrm>
            <a:off x="806797" y="411510"/>
            <a:ext cx="2146821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 C_TEXTE_5">
  <p:cSld name="PSTB_ C_TEXTE_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515432" y="2031690"/>
            <a:ext cx="1613555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2" type="body"/>
          </p:nvPr>
        </p:nvSpPr>
        <p:spPr>
          <a:xfrm>
            <a:off x="515432" y="411510"/>
            <a:ext cx="1626374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3" type="body"/>
          </p:nvPr>
        </p:nvSpPr>
        <p:spPr>
          <a:xfrm>
            <a:off x="2678731" y="2031690"/>
            <a:ext cx="1613555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4" type="body"/>
          </p:nvPr>
        </p:nvSpPr>
        <p:spPr>
          <a:xfrm>
            <a:off x="2678731" y="411510"/>
            <a:ext cx="1626374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5" type="body"/>
          </p:nvPr>
        </p:nvSpPr>
        <p:spPr>
          <a:xfrm>
            <a:off x="4842030" y="2031690"/>
            <a:ext cx="1613555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6" type="body"/>
          </p:nvPr>
        </p:nvSpPr>
        <p:spPr>
          <a:xfrm>
            <a:off x="4842030" y="411510"/>
            <a:ext cx="1626374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7" type="body"/>
          </p:nvPr>
        </p:nvSpPr>
        <p:spPr>
          <a:xfrm>
            <a:off x="7002195" y="2031690"/>
            <a:ext cx="1613555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8" type="body"/>
          </p:nvPr>
        </p:nvSpPr>
        <p:spPr>
          <a:xfrm>
            <a:off x="7002195" y="411510"/>
            <a:ext cx="1626374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IMAGE_1">
  <p:cSld name="PSTB_C_IMAGE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251521" y="951570"/>
            <a:ext cx="3240360" cy="2160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3"/>
          <p:cNvSpPr/>
          <p:nvPr>
            <p:ph idx="2" type="pic"/>
          </p:nvPr>
        </p:nvSpPr>
        <p:spPr>
          <a:xfrm>
            <a:off x="4031940" y="11646"/>
            <a:ext cx="5112060" cy="4180284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3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NEUTRE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STB_C_NEUTRE">
  <p:cSld name="1_PSTB_C_NEUTR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FIN">
  <p:cSld name="PSTB_C_FI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1871700" y="1491630"/>
            <a:ext cx="5386909" cy="2160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Inter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871700" y="951570"/>
            <a:ext cx="5386909" cy="54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  <a:defRPr b="1" i="0" sz="33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878545" y="1977684"/>
            <a:ext cx="5386910" cy="2214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00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249382" y="4412324"/>
            <a:ext cx="1090327" cy="3462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Former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 Tech Leaders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 demain</a:t>
            </a:r>
            <a:r>
              <a:rPr b="1" i="0" lang="fr"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endParaRPr sz="1100"/>
          </a:p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8198434" y="4435407"/>
            <a:ext cx="696185" cy="29652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4572000" y="430490"/>
            <a:ext cx="3780420" cy="521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None/>
            </a:pPr>
            <a:r>
              <a:rPr lang="fr"/>
              <a:t>18.12.2025  |  </a:t>
            </a:r>
            <a:r>
              <a:rPr b="1" lang="fr"/>
              <a:t>Mehdi  AL-AJHOURY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 txBox="1"/>
          <p:nvPr>
            <p:ph idx="2" type="body"/>
          </p:nvPr>
        </p:nvSpPr>
        <p:spPr>
          <a:xfrm>
            <a:off x="4572000" y="951570"/>
            <a:ext cx="3780420" cy="2716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"/>
              <a:buNone/>
            </a:pPr>
            <a:r>
              <a:rPr b="0" lang="fr">
                <a:latin typeface="Inter Light"/>
                <a:ea typeface="Inter Light"/>
                <a:cs typeface="Inter Light"/>
                <a:sym typeface="Inter Light"/>
              </a:rPr>
              <a:t>Un prompt dont </a:t>
            </a:r>
            <a:r>
              <a:rPr lang="fr"/>
              <a:t>Vous</a:t>
            </a:r>
            <a:r>
              <a:rPr b="0" lang="fr">
                <a:latin typeface="Inter Light"/>
                <a:ea typeface="Inter Light"/>
                <a:cs typeface="Inter Light"/>
                <a:sym typeface="Inter Light"/>
              </a:rPr>
              <a:t> êtes le </a:t>
            </a:r>
            <a:r>
              <a:rPr lang="fr"/>
              <a:t>Héros </a:t>
            </a:r>
            <a:r>
              <a:rPr lang="fr"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📖</a:t>
            </a:r>
            <a:endParaRPr sz="3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"/>
              <a:buNone/>
            </a:pPr>
            <a:r>
              <a:t/>
            </a:r>
            <a:endParaRPr b="0">
              <a:solidFill>
                <a:srgbClr val="A31515"/>
              </a:solidFill>
              <a:highlight>
                <a:schemeClr val="accent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Inter"/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 txBox="1"/>
          <p:nvPr>
            <p:ph idx="3" type="body"/>
          </p:nvPr>
        </p:nvSpPr>
        <p:spPr>
          <a:xfrm>
            <a:off x="4572000" y="3668202"/>
            <a:ext cx="3780420" cy="521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</a:pPr>
            <a:r>
              <a:rPr lang="fr"/>
              <a:t>Réinventer le "Livre dont vous êtes le Héros"</a:t>
            </a:r>
            <a:br>
              <a:rPr lang="fr"/>
            </a:br>
            <a:r>
              <a:rPr b="0" lang="fr">
                <a:latin typeface="Inter Light"/>
                <a:ea typeface="Inter Light"/>
                <a:cs typeface="Inter Light"/>
                <a:sym typeface="Inter Light"/>
              </a:rPr>
              <a:t>Une expérience narrative immersive générée en temps réel, alliant la rigueur d'un moteur de jeu Python à la créativité de l'Intelligence Artificielle</a:t>
            </a:r>
            <a:endParaRPr/>
          </a:p>
        </p:txBody>
      </p:sp>
      <p:pic>
        <p:nvPicPr>
          <p:cNvPr id="150" name="Google Shape;150;p27" title="knight.png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5308" r="5317" t="0"/>
          <a:stretch/>
        </p:blipFill>
        <p:spPr>
          <a:xfrm>
            <a:off x="0" y="11646"/>
            <a:ext cx="4031939" cy="418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 title="Capture d’écran 2025-12-16 à 18.25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idx="4294967295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4501003" y="291170"/>
            <a:ext cx="37752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Du livre au jeu vivant</a:t>
            </a:r>
            <a:r>
              <a:rPr b="0" lang="fr" sz="2800">
                <a:latin typeface="Inter Light"/>
                <a:ea typeface="Inter Light"/>
                <a:cs typeface="Inter Light"/>
                <a:sym typeface="Inter Light"/>
              </a:rPr>
              <a:t> </a:t>
            </a:r>
            <a:endParaRPr sz="2800"/>
          </a:p>
        </p:txBody>
      </p:sp>
      <p:sp>
        <p:nvSpPr>
          <p:cNvPr id="158" name="Google Shape;158;p28"/>
          <p:cNvSpPr txBox="1"/>
          <p:nvPr>
            <p:ph idx="11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  <p:sp>
        <p:nvSpPr>
          <p:cNvPr id="159" name="Google Shape;159;p28"/>
          <p:cNvSpPr txBox="1"/>
          <p:nvPr>
            <p:ph idx="12" type="sldNum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</a:t>
            </a:r>
            <a:endParaRPr/>
          </a:p>
        </p:txBody>
      </p:sp>
      <p:pic>
        <p:nvPicPr>
          <p:cNvPr id="160" name="Google Shape;160;p28" title="donjon.pn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8800" r="18800" t="0"/>
          <a:stretch/>
        </p:blipFill>
        <p:spPr>
          <a:xfrm>
            <a:off x="0" y="0"/>
            <a:ext cx="2951821" cy="419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 title="Capture d’écran 2025-12-16 à 18.25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 title="shapes at 25-12-16 21.24.0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4226" y="1163556"/>
            <a:ext cx="5915924" cy="2816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/>
        </p:nvSpPr>
        <p:spPr>
          <a:xfrm>
            <a:off x="1983750" y="3835400"/>
            <a:ext cx="27813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FRONTEND :</a:t>
            </a:r>
            <a:r>
              <a:rPr lang="fr" sz="1100"/>
              <a:t> Streamlit (Gestion d'état).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LOGIC :</a:t>
            </a:r>
            <a:r>
              <a:rPr lang="fr" sz="1100"/>
              <a:t> Python Pur</a:t>
            </a:r>
            <a:endParaRPr sz="1100"/>
          </a:p>
        </p:txBody>
      </p:sp>
      <p:sp>
        <p:nvSpPr>
          <p:cNvPr id="168" name="Google Shape;168;p29"/>
          <p:cNvSpPr txBox="1"/>
          <p:nvPr/>
        </p:nvSpPr>
        <p:spPr>
          <a:xfrm>
            <a:off x="5259650" y="3835400"/>
            <a:ext cx="24891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AI BACKEND </a:t>
            </a:r>
            <a:r>
              <a:rPr lang="fr" sz="1100"/>
              <a:t>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Mistral (Ollama) : Sortie JSON Strict.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Stable Diffusion (ComfyUI) : Rendu Visuel.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9" name="Google Shape;169;p29" title="Capture d’écran 2025-12-16 à 18.2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/>
          <p:nvPr>
            <p:ph idx="12" type="sldNum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71" name="Google Shape;171;p29"/>
          <p:cNvSpPr txBox="1"/>
          <p:nvPr>
            <p:ph idx="11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  <p:pic>
        <p:nvPicPr>
          <p:cNvPr id="172" name="Google Shape;172;p29" title="Capture d’écran 2025-12-16 à 20.14.5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238" y="1063000"/>
            <a:ext cx="7193426" cy="26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>
            <p:ph type="title"/>
          </p:nvPr>
        </p:nvSpPr>
        <p:spPr>
          <a:xfrm>
            <a:off x="2411800" y="233675"/>
            <a:ext cx="55791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Une Architecture Modulaire</a:t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/>
        </p:nvSpPr>
        <p:spPr>
          <a:xfrm>
            <a:off x="3183925" y="3835400"/>
            <a:ext cx="27813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Gameplay &amp; Revue de Code</a:t>
            </a:r>
            <a:endParaRPr sz="1100"/>
          </a:p>
        </p:txBody>
      </p:sp>
      <p:pic>
        <p:nvPicPr>
          <p:cNvPr id="179" name="Google Shape;179;p30" title="Capture d’écran 2025-12-16 à 18.2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81" name="Google Shape;181;p30"/>
          <p:cNvSpPr txBox="1"/>
          <p:nvPr>
            <p:ph idx="11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  <p:sp>
        <p:nvSpPr>
          <p:cNvPr id="182" name="Google Shape;182;p30"/>
          <p:cNvSpPr txBox="1"/>
          <p:nvPr>
            <p:ph type="title"/>
          </p:nvPr>
        </p:nvSpPr>
        <p:spPr>
          <a:xfrm>
            <a:off x="2411800" y="233675"/>
            <a:ext cx="55791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Démonstration Technique</a:t>
            </a:r>
            <a:endParaRPr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1" title="Capture d’écran 2025-12-16 à 18.2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 txBox="1"/>
          <p:nvPr>
            <p:ph idx="12" type="sldNum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89" name="Google Shape;189;p31"/>
          <p:cNvSpPr txBox="1"/>
          <p:nvPr>
            <p:ph idx="11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  <p:sp>
        <p:nvSpPr>
          <p:cNvPr id="190" name="Google Shape;190;p31"/>
          <p:cNvSpPr txBox="1"/>
          <p:nvPr>
            <p:ph type="title"/>
          </p:nvPr>
        </p:nvSpPr>
        <p:spPr>
          <a:xfrm>
            <a:off x="2411800" y="233675"/>
            <a:ext cx="55791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Perspectives et Améliorations</a:t>
            </a:r>
            <a:endParaRPr sz="2800"/>
          </a:p>
        </p:txBody>
      </p:sp>
      <p:pic>
        <p:nvPicPr>
          <p:cNvPr id="191" name="Google Shape;191;p31" title="shapes at 25-12-16 21.50.1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50175"/>
            <a:ext cx="8839204" cy="198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 title="Capture d’écran 2025-12-16 à 21.51.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475" y="3010150"/>
            <a:ext cx="1741043" cy="138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2" title="Capture d’écran 2025-12-16 à 18.2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>
            <p:ph idx="12" type="sldNum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</a:t>
            </a:r>
            <a:endParaRPr/>
          </a:p>
        </p:txBody>
      </p:sp>
      <p:sp>
        <p:nvSpPr>
          <p:cNvPr id="199" name="Google Shape;199;p32"/>
          <p:cNvSpPr txBox="1"/>
          <p:nvPr>
            <p:ph idx="11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  <p:sp>
        <p:nvSpPr>
          <p:cNvPr id="200" name="Google Shape;200;p32"/>
          <p:cNvSpPr txBox="1"/>
          <p:nvPr>
            <p:ph type="title"/>
          </p:nvPr>
        </p:nvSpPr>
        <p:spPr>
          <a:xfrm>
            <a:off x="3554800" y="132075"/>
            <a:ext cx="55791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Questions</a:t>
            </a:r>
            <a:endParaRPr sz="2800"/>
          </a:p>
        </p:txBody>
      </p:sp>
      <p:sp>
        <p:nvSpPr>
          <p:cNvPr id="201" name="Google Shape;201;p32"/>
          <p:cNvSpPr txBox="1"/>
          <p:nvPr/>
        </p:nvSpPr>
        <p:spPr>
          <a:xfrm>
            <a:off x="1734825" y="3487425"/>
            <a:ext cx="56769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Stack technique :</a:t>
            </a:r>
            <a:r>
              <a:rPr lang="fr" sz="1100"/>
              <a:t> Python 3.10 • Streamlit • Mistral-Nemo (Ollama)</a:t>
            </a:r>
            <a:r>
              <a:rPr lang="fr" sz="1100"/>
              <a:t> • </a:t>
            </a:r>
            <a:r>
              <a:rPr lang="fr" sz="1100"/>
              <a:t>Stable Diffusion (ComfyUI) </a:t>
            </a:r>
            <a:r>
              <a:rPr lang="fr" sz="1100"/>
              <a:t>• LORA : Dark_Fantasy_XL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2" name="Google Shape;202;p32" title="Capture d’écran 2025-12-16 à 22.05.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4151" y="3892050"/>
            <a:ext cx="451900" cy="450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 txBox="1"/>
          <p:nvPr/>
        </p:nvSpPr>
        <p:spPr>
          <a:xfrm>
            <a:off x="4417050" y="3969025"/>
            <a:ext cx="2553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Accéder au Code Source 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Tu es illustrateur de couverture de roman Dark Fantasy. Génère-moi une image d'un rat géant des égouts portant une pancarte avec écrite dessus : &quot;Des questions ?&quot; (sans autre titre dans l'image)" id="204" name="Google Shape;20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2337" y="662975"/>
            <a:ext cx="2824475" cy="282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STB_THEME_2">
  <a:themeElements>
    <a:clrScheme name="PSTB_2">
      <a:dk1>
        <a:srgbClr val="202020"/>
      </a:dk1>
      <a:lt1>
        <a:srgbClr val="F6F6F6"/>
      </a:lt1>
      <a:dk2>
        <a:srgbClr val="3C3C3C"/>
      </a:dk2>
      <a:lt2>
        <a:srgbClr val="B5B5B5"/>
      </a:lt2>
      <a:accent1>
        <a:srgbClr val="651FFF"/>
      </a:accent1>
      <a:accent2>
        <a:srgbClr val="FF1744"/>
      </a:accent2>
      <a:accent3>
        <a:srgbClr val="3C3C3C"/>
      </a:accent3>
      <a:accent4>
        <a:srgbClr val="B5B5B5"/>
      </a:accent4>
      <a:accent5>
        <a:srgbClr val="F6F6F6"/>
      </a:accent5>
      <a:accent6>
        <a:srgbClr val="202020"/>
      </a:accent6>
      <a:hlink>
        <a:srgbClr val="651FFF"/>
      </a:hlink>
      <a:folHlink>
        <a:srgbClr val="FF17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